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260" y="2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bacus.gene.ucl.ac.uk/will/files/TreeOfLife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b95363b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b95363b1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9c98ad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9c98ad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http://abacus.gene.ucl.ac.uk/will/files/TreeOfLife.pdf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Data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years_ago = [1000, 488, 300, 65, .2]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Plotting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fig, ax = plt.subplots(figsize=(1,6))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ax.plot([years_ago], 'ro', markersize=10)  # 3700 MYA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ax.spines['top'].set_visible(False)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ax.spines['right'].set_visible(False)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ax.spines['bottom'].set_visible(False)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ax.spines['left'].set_visible(False)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ax.xaxis.set_visible(False)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ax.set_ylabel('Common ancestor with humans (MYA)')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Show the plot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plt.show()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plt.savefig('/Users/emily/Downloads/plot.png', dpi=300, bbox_inches='tight')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Close the plot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plt.close()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09c98ade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09c98ade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09c98ade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09c98ade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09c98ade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09c98ade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56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09c98ad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09c98ad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b95363b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b95363b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c5152dd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c5152dd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c530a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c530a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read/tygmcddkxpn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CVPR workshop figs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overleaf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225" y="1328151"/>
            <a:ext cx="6449926" cy="2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28375" y="2220025"/>
            <a:ext cx="7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228375" y="4126525"/>
            <a:ext cx="12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28375" y="450975"/>
            <a:ext cx="12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00"/>
            <a:ext cx="1619593" cy="4838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4"/>
          <p:cNvCxnSpPr/>
          <p:nvPr/>
        </p:nvCxnSpPr>
        <p:spPr>
          <a:xfrm>
            <a:off x="1149725" y="399375"/>
            <a:ext cx="1331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1149725" y="2561425"/>
            <a:ext cx="1331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1149725" y="3354600"/>
            <a:ext cx="331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4"/>
          <p:cNvCxnSpPr/>
          <p:nvPr/>
        </p:nvCxnSpPr>
        <p:spPr>
          <a:xfrm>
            <a:off x="1149725" y="4632500"/>
            <a:ext cx="2977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1149725" y="4349225"/>
            <a:ext cx="1331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l="60710"/>
          <a:stretch/>
        </p:blipFill>
        <p:spPr>
          <a:xfrm rot="-5400000">
            <a:off x="3127574" y="-1003150"/>
            <a:ext cx="1404900" cy="375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1568824" y="1839000"/>
            <a:ext cx="4522400" cy="1647575"/>
            <a:chOff x="1497125" y="1839000"/>
            <a:chExt cx="4522400" cy="1647575"/>
          </a:xfrm>
        </p:grpSpPr>
        <p:pic>
          <p:nvPicPr>
            <p:cNvPr id="68" name="Google Shape;68;p14"/>
            <p:cNvPicPr preferRelativeResize="0"/>
            <p:nvPr/>
          </p:nvPicPr>
          <p:blipFill rotWithShape="1">
            <a:blip r:embed="rId5">
              <a:alphaModFix/>
            </a:blip>
            <a:srcRect l="4307" r="10229"/>
            <a:stretch/>
          </p:blipFill>
          <p:spPr>
            <a:xfrm>
              <a:off x="3983425" y="1898975"/>
              <a:ext cx="2036100" cy="1587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 rotWithShape="1">
            <a:blip r:embed="rId6">
              <a:alphaModFix/>
            </a:blip>
            <a:srcRect t="10515" r="18844" b="16310"/>
            <a:stretch/>
          </p:blipFill>
          <p:spPr>
            <a:xfrm>
              <a:off x="1497125" y="1839000"/>
              <a:ext cx="2282400" cy="1161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70" name="Google Shape;70;p14"/>
          <p:cNvGrpSpPr/>
          <p:nvPr/>
        </p:nvGrpSpPr>
        <p:grpSpPr>
          <a:xfrm>
            <a:off x="1558363" y="3546000"/>
            <a:ext cx="4543322" cy="1383590"/>
            <a:chOff x="1619600" y="3546000"/>
            <a:chExt cx="4543322" cy="1383590"/>
          </a:xfrm>
        </p:grpSpPr>
        <p:pic>
          <p:nvPicPr>
            <p:cNvPr id="71" name="Google Shape;7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40022" y="3620690"/>
              <a:ext cx="2322900" cy="1308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 rotWithShape="1">
            <a:blip r:embed="rId8">
              <a:alphaModFix/>
            </a:blip>
            <a:srcRect t="10152"/>
            <a:stretch/>
          </p:blipFill>
          <p:spPr>
            <a:xfrm>
              <a:off x="1619600" y="3546000"/>
              <a:ext cx="1727100" cy="100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-265853" y="2353872"/>
            <a:ext cx="3864978" cy="2984476"/>
            <a:chOff x="-265853" y="2430072"/>
            <a:chExt cx="3864978" cy="2984476"/>
          </a:xfrm>
        </p:grpSpPr>
        <p:pic>
          <p:nvPicPr>
            <p:cNvPr id="78" name="Google Shape;78;p15"/>
            <p:cNvPicPr preferRelativeResize="0"/>
            <p:nvPr/>
          </p:nvPicPr>
          <p:blipFill rotWithShape="1">
            <a:blip r:embed="rId3">
              <a:alphaModFix/>
            </a:blip>
            <a:srcRect r="54222"/>
            <a:stretch/>
          </p:blipFill>
          <p:spPr>
            <a:xfrm rot="-157564">
              <a:off x="-144561" y="2636331"/>
              <a:ext cx="3686371" cy="2586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5"/>
            <p:cNvSpPr txBox="1"/>
            <p:nvPr/>
          </p:nvSpPr>
          <p:spPr>
            <a:xfrm>
              <a:off x="862557" y="2653995"/>
              <a:ext cx="2378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RGB frame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 rot="14968">
              <a:off x="865537" y="3099018"/>
              <a:ext cx="1860318" cy="1394113"/>
            </a:xfrm>
            <a:prstGeom prst="rect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-265853" y="2430072"/>
              <a:ext cx="3864807" cy="2984476"/>
              <a:chOff x="-296850" y="2506975"/>
              <a:chExt cx="3672375" cy="2835876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-236225" y="2506975"/>
                <a:ext cx="35280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-296847" y="5083351"/>
                <a:ext cx="35280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 rot="-5400000">
                <a:off x="-1523850" y="3734000"/>
                <a:ext cx="27135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 rot="-5400000">
                <a:off x="1890825" y="3658800"/>
                <a:ext cx="2636400" cy="33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l="57118"/>
          <a:stretch/>
        </p:blipFill>
        <p:spPr>
          <a:xfrm rot="11">
            <a:off x="3418398" y="47196"/>
            <a:ext cx="3256484" cy="2439861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398" y="2624922"/>
            <a:ext cx="3256505" cy="244237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15"/>
          <p:cNvSpPr txBox="1"/>
          <p:nvPr/>
        </p:nvSpPr>
        <p:spPr>
          <a:xfrm>
            <a:off x="4431049" y="77"/>
            <a:ext cx="225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FF"/>
                </a:solidFill>
              </a:rPr>
              <a:t>Thermal frame</a:t>
            </a:r>
            <a:endParaRPr sz="900">
              <a:solidFill>
                <a:srgbClr val="FF00FF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431049" y="2577808"/>
            <a:ext cx="225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FF"/>
                </a:solidFill>
              </a:rPr>
              <a:t>Thermal max projection</a:t>
            </a:r>
            <a:endParaRPr sz="900">
              <a:solidFill>
                <a:srgbClr val="FF00FF"/>
              </a:solidFill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406781" y="218472"/>
            <a:ext cx="2519715" cy="2135441"/>
            <a:chOff x="406681" y="322747"/>
            <a:chExt cx="2519715" cy="2135441"/>
          </a:xfrm>
        </p:grpSpPr>
        <p:sp>
          <p:nvSpPr>
            <p:cNvPr id="91" name="Google Shape;91;p15"/>
            <p:cNvSpPr/>
            <p:nvPr/>
          </p:nvSpPr>
          <p:spPr>
            <a:xfrm>
              <a:off x="406681" y="1137258"/>
              <a:ext cx="10893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RGB</a:t>
              </a:r>
              <a:endParaRPr sz="12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836695" y="1137258"/>
              <a:ext cx="10893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Thermal</a:t>
              </a:r>
              <a:endParaRPr sz="12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06681" y="1951789"/>
              <a:ext cx="10893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Identification</a:t>
              </a:r>
              <a:endParaRPr sz="12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836695" y="1951789"/>
              <a:ext cx="10893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Tracking</a:t>
              </a:r>
              <a:endParaRPr sz="12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06696" y="322747"/>
              <a:ext cx="25197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Outdoor multi-agent foraging</a:t>
              </a:r>
              <a:endParaRPr/>
            </a:p>
          </p:txBody>
        </p:sp>
        <p:cxnSp>
          <p:nvCxnSpPr>
            <p:cNvPr id="96" name="Google Shape;96;p15"/>
            <p:cNvCxnSpPr/>
            <p:nvPr/>
          </p:nvCxnSpPr>
          <p:spPr>
            <a:xfrm>
              <a:off x="951421" y="1643533"/>
              <a:ext cx="0" cy="30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97;p15"/>
            <p:cNvCxnSpPr/>
            <p:nvPr/>
          </p:nvCxnSpPr>
          <p:spPr>
            <a:xfrm>
              <a:off x="2381432" y="1643533"/>
              <a:ext cx="0" cy="30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98" name="Google Shape;98;p15"/>
            <p:cNvGrpSpPr/>
            <p:nvPr/>
          </p:nvGrpSpPr>
          <p:grpSpPr>
            <a:xfrm>
              <a:off x="951421" y="829123"/>
              <a:ext cx="1430011" cy="308286"/>
              <a:chOff x="5929350" y="2176681"/>
              <a:chExt cx="883650" cy="190500"/>
            </a:xfrm>
          </p:grpSpPr>
          <p:cxnSp>
            <p:nvCxnSpPr>
              <p:cNvPr id="99" name="Google Shape;99;p15"/>
              <p:cNvCxnSpPr/>
              <p:nvPr/>
            </p:nvCxnSpPr>
            <p:spPr>
              <a:xfrm>
                <a:off x="5929350" y="2176681"/>
                <a:ext cx="0" cy="19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0" name="Google Shape;100;p15"/>
              <p:cNvCxnSpPr/>
              <p:nvPr/>
            </p:nvCxnSpPr>
            <p:spPr>
              <a:xfrm>
                <a:off x="6813000" y="2176681"/>
                <a:ext cx="0" cy="19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1550" y="4988709"/>
            <a:ext cx="9144003" cy="49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go through intro, scrape references, add to list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Cognitive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Goal: </a:t>
            </a:r>
            <a:r>
              <a:rPr lang="en"/>
              <a:t>Describe the computations underlying behavior in terms of goals, beliefs, and values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work on </a:t>
            </a:r>
            <a:r>
              <a:rPr lang="en" b="1"/>
              <a:t>reinforcement learning</a:t>
            </a:r>
            <a:r>
              <a:rPr lang="en"/>
              <a:t> (Dayan, Niv, Gershman, Stachenfeld, Momennejad, Deepmind, …), and </a:t>
            </a:r>
            <a:r>
              <a:rPr lang="en" b="1"/>
              <a:t>optimal foraging theory</a:t>
            </a:r>
            <a:r>
              <a:rPr lang="en"/>
              <a:t> (Krebs, Charnov, El Hady, Hill, …)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3305551" y="1152475"/>
            <a:ext cx="26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Statistical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Goal: </a:t>
            </a:r>
            <a:r>
              <a:rPr lang="en"/>
              <a:t>Fit empirical behavioral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work on </a:t>
            </a:r>
            <a:r>
              <a:rPr lang="en" b="1"/>
              <a:t>minimal models</a:t>
            </a:r>
            <a:r>
              <a:rPr lang="en"/>
              <a:t> (Levy Flights, Boids, and random walks, Bialek, Schneidman, …), and </a:t>
            </a:r>
            <a:r>
              <a:rPr lang="en" b="1"/>
              <a:t>tracking video data</a:t>
            </a:r>
            <a:r>
              <a:rPr lang="en"/>
              <a:t> (Sun, Kennedy, Pereira, Mathis, Perona….)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6183301" y="1152475"/>
            <a:ext cx="26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Neural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Goal: </a:t>
            </a:r>
            <a:r>
              <a:rPr lang="en"/>
              <a:t>Uncover brain mechanisms behind behavior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work on </a:t>
            </a:r>
            <a:r>
              <a:rPr lang="en" b="1"/>
              <a:t>Drosophila</a:t>
            </a:r>
            <a:r>
              <a:rPr lang="en"/>
              <a:t> (Jayaraman, Ruta, …), </a:t>
            </a:r>
            <a:r>
              <a:rPr lang="en" b="1"/>
              <a:t>Nematodes</a:t>
            </a:r>
            <a:r>
              <a:rPr lang="en"/>
              <a:t> (Bargmann, Calhoun,...), and </a:t>
            </a:r>
            <a:r>
              <a:rPr lang="en" b="1"/>
              <a:t>Hippocampus</a:t>
            </a:r>
            <a:r>
              <a:rPr lang="en"/>
              <a:t> (Stachenfeld, Ulanovsky, Barack, Aronov, …)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go through intro, scrape references, add to list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49000" cy="1561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Cognitive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Goal: </a:t>
            </a:r>
            <a:r>
              <a:rPr lang="en" dirty="0"/>
              <a:t>Describe the computations underlying behavior in terms of goals, beliefs, and values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3305551" y="1152475"/>
            <a:ext cx="26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Statistical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Goal: </a:t>
            </a:r>
            <a:r>
              <a:rPr lang="en" dirty="0"/>
              <a:t>Fit empirical behavioral data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See work on </a:t>
            </a:r>
            <a:r>
              <a:rPr lang="en-US" b="1" dirty="0"/>
              <a:t>minimal models</a:t>
            </a:r>
            <a:r>
              <a:rPr lang="en-US" dirty="0"/>
              <a:t> (Levy Flights, </a:t>
            </a:r>
            <a:r>
              <a:rPr lang="en-US" dirty="0" err="1"/>
              <a:t>Boids</a:t>
            </a:r>
            <a:r>
              <a:rPr lang="en-US" dirty="0"/>
              <a:t>, and random walks, </a:t>
            </a:r>
            <a:r>
              <a:rPr lang="en-US" dirty="0" err="1"/>
              <a:t>Bialek</a:t>
            </a:r>
            <a:r>
              <a:rPr lang="en-US" dirty="0"/>
              <a:t>, </a:t>
            </a:r>
            <a:r>
              <a:rPr lang="en-US" dirty="0" err="1"/>
              <a:t>Schneidman</a:t>
            </a:r>
            <a:r>
              <a:rPr lang="en-US" dirty="0"/>
              <a:t>, …), and </a:t>
            </a:r>
            <a:r>
              <a:rPr lang="en-US" b="1" dirty="0"/>
              <a:t>tracking video data</a:t>
            </a:r>
            <a:r>
              <a:rPr lang="en-US" dirty="0"/>
              <a:t> (Sun, Kennedy, Pereira, Mathis, </a:t>
            </a:r>
            <a:r>
              <a:rPr lang="en-US" dirty="0" err="1"/>
              <a:t>Perona</a:t>
            </a:r>
            <a:r>
              <a:rPr lang="en-US" dirty="0"/>
              <a:t>….)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6183301" y="1152475"/>
            <a:ext cx="26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Neural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Goal: </a:t>
            </a:r>
            <a:r>
              <a:rPr lang="en"/>
              <a:t>Uncover brain mechanisms behind behavior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work on </a:t>
            </a:r>
            <a:r>
              <a:rPr lang="en" b="1"/>
              <a:t>Drosophila</a:t>
            </a:r>
            <a:r>
              <a:rPr lang="en"/>
              <a:t> (Jayaraman, Ruta, …), </a:t>
            </a:r>
            <a:r>
              <a:rPr lang="en" b="1"/>
              <a:t>Nematodes</a:t>
            </a:r>
            <a:r>
              <a:rPr lang="en"/>
              <a:t> (Bargmann, Calhoun,...), and </a:t>
            </a:r>
            <a:r>
              <a:rPr lang="en" b="1"/>
              <a:t>Hippocampus</a:t>
            </a:r>
            <a:r>
              <a:rPr lang="en"/>
              <a:t> (Stachenfeld, Ulanovsky, Barack, Aronov, …)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FFC25-FBF3-A2D2-96F1-DB49D1026CB6}"/>
              </a:ext>
            </a:extLst>
          </p:cNvPr>
          <p:cNvSpPr txBox="1"/>
          <p:nvPr/>
        </p:nvSpPr>
        <p:spPr>
          <a:xfrm>
            <a:off x="285932" y="2951221"/>
            <a:ext cx="2375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See work on </a:t>
            </a:r>
            <a:r>
              <a:rPr lang="en-US" b="1" dirty="0"/>
              <a:t>reinforcement learning</a:t>
            </a:r>
            <a:r>
              <a:rPr lang="en-US" dirty="0"/>
              <a:t> (Dayan, Niv, Gershman, </a:t>
            </a:r>
            <a:r>
              <a:rPr lang="en-US" dirty="0" err="1"/>
              <a:t>Stachenfeld</a:t>
            </a:r>
            <a:r>
              <a:rPr lang="en-US" dirty="0"/>
              <a:t>, Momennejad, </a:t>
            </a:r>
            <a:r>
              <a:rPr lang="en-US" dirty="0" err="1"/>
              <a:t>Deepmind</a:t>
            </a:r>
            <a:r>
              <a:rPr lang="en-US" dirty="0"/>
              <a:t>, …), and </a:t>
            </a:r>
            <a:r>
              <a:rPr lang="en-US" b="1" dirty="0"/>
              <a:t>optimal foraging theory</a:t>
            </a:r>
            <a:r>
              <a:rPr lang="en-US" dirty="0"/>
              <a:t> (Krebs, </a:t>
            </a:r>
            <a:r>
              <a:rPr lang="en-US" dirty="0" err="1"/>
              <a:t>Charnov</a:t>
            </a:r>
            <a:r>
              <a:rPr lang="en-US" dirty="0"/>
              <a:t>, El Hady, Hill, …)</a:t>
            </a:r>
          </a:p>
        </p:txBody>
      </p:sp>
    </p:spTree>
    <p:extLst>
      <p:ext uri="{BB962C8B-B14F-4D97-AF65-F5344CB8AC3E}">
        <p14:creationId xmlns:p14="http://schemas.microsoft.com/office/powerpoint/2010/main" val="397739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after this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74" y="112995"/>
            <a:ext cx="4829975" cy="2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950" y="63950"/>
            <a:ext cx="1806400" cy="36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74" y="2656484"/>
            <a:ext cx="3011549" cy="22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427" y="2768179"/>
            <a:ext cx="2718750" cy="20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43875" y="502450"/>
            <a:ext cx="135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 bag of some possible fieldwork figure panels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9"/>
          <p:cNvGrpSpPr/>
          <p:nvPr/>
        </p:nvGrpSpPr>
        <p:grpSpPr>
          <a:xfrm>
            <a:off x="-265853" y="2353872"/>
            <a:ext cx="3864978" cy="2984476"/>
            <a:chOff x="-265853" y="2430072"/>
            <a:chExt cx="3864978" cy="2984476"/>
          </a:xfrm>
        </p:grpSpPr>
        <p:pic>
          <p:nvPicPr>
            <p:cNvPr id="130" name="Google Shape;130;p19"/>
            <p:cNvPicPr preferRelativeResize="0"/>
            <p:nvPr/>
          </p:nvPicPr>
          <p:blipFill rotWithShape="1">
            <a:blip r:embed="rId3">
              <a:alphaModFix/>
            </a:blip>
            <a:srcRect r="54222"/>
            <a:stretch/>
          </p:blipFill>
          <p:spPr>
            <a:xfrm rot="-157564">
              <a:off x="-144561" y="2636331"/>
              <a:ext cx="3686371" cy="2586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9"/>
            <p:cNvSpPr txBox="1"/>
            <p:nvPr/>
          </p:nvSpPr>
          <p:spPr>
            <a:xfrm>
              <a:off x="862557" y="2653995"/>
              <a:ext cx="2378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RGB frame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14968">
              <a:off x="865537" y="3099018"/>
              <a:ext cx="1860318" cy="1394113"/>
            </a:xfrm>
            <a:prstGeom prst="rect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19"/>
            <p:cNvGrpSpPr/>
            <p:nvPr/>
          </p:nvGrpSpPr>
          <p:grpSpPr>
            <a:xfrm>
              <a:off x="-265853" y="2430072"/>
              <a:ext cx="3864807" cy="2984476"/>
              <a:chOff x="-296850" y="2506975"/>
              <a:chExt cx="3672375" cy="2835876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-236225" y="2506975"/>
                <a:ext cx="35280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-296847" y="5083351"/>
                <a:ext cx="35280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 rot="-5400000">
                <a:off x="-1523850" y="3734000"/>
                <a:ext cx="2713500" cy="25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 rot="-5400000">
                <a:off x="1890825" y="3658800"/>
                <a:ext cx="2636400" cy="33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l="57118"/>
          <a:stretch/>
        </p:blipFill>
        <p:spPr>
          <a:xfrm rot="9">
            <a:off x="3418398" y="47195"/>
            <a:ext cx="3256486" cy="243986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398" y="2624922"/>
            <a:ext cx="3256505" cy="244237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19"/>
          <p:cNvSpPr txBox="1"/>
          <p:nvPr/>
        </p:nvSpPr>
        <p:spPr>
          <a:xfrm>
            <a:off x="4431049" y="77"/>
            <a:ext cx="225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FF"/>
                </a:solidFill>
              </a:rPr>
              <a:t>Thermal frame</a:t>
            </a:r>
            <a:endParaRPr sz="900">
              <a:solidFill>
                <a:srgbClr val="FF00FF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431049" y="2577808"/>
            <a:ext cx="225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FF"/>
                </a:solidFill>
              </a:rPr>
              <a:t>Thermal max projection</a:t>
            </a:r>
            <a:endParaRPr sz="900">
              <a:solidFill>
                <a:srgbClr val="FF00FF"/>
              </a:solidFill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406781" y="218472"/>
            <a:ext cx="2519715" cy="2135408"/>
            <a:chOff x="406681" y="322747"/>
            <a:chExt cx="2519715" cy="2135408"/>
          </a:xfrm>
        </p:grpSpPr>
        <p:sp>
          <p:nvSpPr>
            <p:cNvPr id="143" name="Google Shape;143;p19"/>
            <p:cNvSpPr/>
            <p:nvPr/>
          </p:nvSpPr>
          <p:spPr>
            <a:xfrm>
              <a:off x="406681" y="1137258"/>
              <a:ext cx="1089440" cy="50636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RGB</a:t>
              </a:r>
              <a:endParaRPr sz="1200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1836695" y="1137258"/>
              <a:ext cx="1089440" cy="50636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Thermal</a:t>
              </a:r>
              <a:endParaRPr sz="1200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406681" y="1951789"/>
              <a:ext cx="1089440" cy="50636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Identification</a:t>
              </a:r>
              <a:endParaRPr sz="1200"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1836695" y="1951789"/>
              <a:ext cx="1089440" cy="50636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Tracking</a:t>
              </a:r>
              <a:endParaRPr sz="1200"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406696" y="322747"/>
              <a:ext cx="2519700" cy="50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Outdoor multi-agent foraging</a:t>
              </a:r>
              <a:endParaRPr/>
            </a:p>
          </p:txBody>
        </p:sp>
        <p:cxnSp>
          <p:nvCxnSpPr>
            <p:cNvPr id="148" name="Google Shape;148;p19"/>
            <p:cNvCxnSpPr/>
            <p:nvPr/>
          </p:nvCxnSpPr>
          <p:spPr>
            <a:xfrm>
              <a:off x="951421" y="1643533"/>
              <a:ext cx="0" cy="30828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Google Shape;149;p19"/>
            <p:cNvCxnSpPr/>
            <p:nvPr/>
          </p:nvCxnSpPr>
          <p:spPr>
            <a:xfrm>
              <a:off x="2381432" y="1643533"/>
              <a:ext cx="0" cy="30828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50" name="Google Shape;150;p19"/>
            <p:cNvGrpSpPr/>
            <p:nvPr/>
          </p:nvGrpSpPr>
          <p:grpSpPr>
            <a:xfrm>
              <a:off x="951421" y="829123"/>
              <a:ext cx="1430011" cy="308286"/>
              <a:chOff x="5929350" y="2176681"/>
              <a:chExt cx="883650" cy="190500"/>
            </a:xfrm>
          </p:grpSpPr>
          <p:cxnSp>
            <p:nvCxnSpPr>
              <p:cNvPr id="151" name="Google Shape;151;p19"/>
              <p:cNvCxnSpPr/>
              <p:nvPr/>
            </p:nvCxnSpPr>
            <p:spPr>
              <a:xfrm>
                <a:off x="5929350" y="2176681"/>
                <a:ext cx="0" cy="19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52" name="Google Shape;152;p19"/>
              <p:cNvCxnSpPr/>
              <p:nvPr/>
            </p:nvCxnSpPr>
            <p:spPr>
              <a:xfrm>
                <a:off x="6813000" y="2176681"/>
                <a:ext cx="0" cy="19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53" name="Google Shape;153;p19"/>
          <p:cNvSpPr txBox="1"/>
          <p:nvPr/>
        </p:nvSpPr>
        <p:spPr>
          <a:xfrm>
            <a:off x="3381900" y="2577800"/>
            <a:ext cx="357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</a:t>
            </a:r>
            <a:endParaRPr b="1"/>
          </a:p>
        </p:txBody>
      </p:sp>
      <p:sp>
        <p:nvSpPr>
          <p:cNvPr id="154" name="Google Shape;154;p19"/>
          <p:cNvSpPr txBox="1"/>
          <p:nvPr/>
        </p:nvSpPr>
        <p:spPr>
          <a:xfrm>
            <a:off x="3381900" y="75"/>
            <a:ext cx="357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155" name="Google Shape;155;p19"/>
          <p:cNvSpPr txBox="1"/>
          <p:nvPr/>
        </p:nvSpPr>
        <p:spPr>
          <a:xfrm>
            <a:off x="0" y="2577800"/>
            <a:ext cx="357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156" name="Google Shape;156;p19"/>
          <p:cNvSpPr txBox="1"/>
          <p:nvPr/>
        </p:nvSpPr>
        <p:spPr>
          <a:xfrm>
            <a:off x="0" y="75"/>
            <a:ext cx="357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157" name="Google Shape;157;p19"/>
          <p:cNvSpPr/>
          <p:nvPr/>
        </p:nvSpPr>
        <p:spPr>
          <a:xfrm rot="-5400000">
            <a:off x="-377375" y="2526383"/>
            <a:ext cx="618000" cy="2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76" y="179525"/>
            <a:ext cx="6399800" cy="47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On-screen Show (16:9)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CVPR workshop figs</vt:lpstr>
      <vt:lpstr>PowerPoint Presentation</vt:lpstr>
      <vt:lpstr>PowerPoint Presentation</vt:lpstr>
      <vt:lpstr>TODO: go through intro, scrape references, add to list</vt:lpstr>
      <vt:lpstr>TODO: go through intro, scrape references, add to list</vt:lpstr>
      <vt:lpstr>OLD after this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workshop figs</dc:title>
  <dc:creator>Marjorie</dc:creator>
  <cp:lastModifiedBy>Marjorie Xie</cp:lastModifiedBy>
  <cp:revision>1</cp:revision>
  <dcterms:modified xsi:type="dcterms:W3CDTF">2023-06-15T21:00:38Z</dcterms:modified>
</cp:coreProperties>
</file>